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305" r:id="rId2"/>
    <p:sldId id="287" r:id="rId3"/>
    <p:sldId id="257" r:id="rId4"/>
    <p:sldId id="258" r:id="rId5"/>
    <p:sldId id="259" r:id="rId6"/>
    <p:sldId id="260" r:id="rId7"/>
    <p:sldId id="261" r:id="rId8"/>
    <p:sldId id="303" r:id="rId9"/>
    <p:sldId id="301" r:id="rId10"/>
    <p:sldId id="302" r:id="rId11"/>
    <p:sldId id="262" r:id="rId12"/>
    <p:sldId id="286" r:id="rId13"/>
    <p:sldId id="282" r:id="rId14"/>
    <p:sldId id="263" r:id="rId15"/>
    <p:sldId id="264" r:id="rId16"/>
    <p:sldId id="265" r:id="rId17"/>
    <p:sldId id="313" r:id="rId18"/>
    <p:sldId id="271" r:id="rId19"/>
    <p:sldId id="266" r:id="rId20"/>
    <p:sldId id="269" r:id="rId21"/>
    <p:sldId id="280" r:id="rId22"/>
    <p:sldId id="270" r:id="rId23"/>
    <p:sldId id="306" r:id="rId24"/>
    <p:sldId id="273" r:id="rId25"/>
    <p:sldId id="278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3300"/>
    <a:srgbClr val="FF00FF"/>
    <a:srgbClr val="9933FF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D9482B7-465D-4048-8862-84017CFCBA0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500102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3095D-A994-46D7-9EDD-1DC8BC03C44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2684889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5914B-97B3-49D7-B3EF-0C33CF6771B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035224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5D57-5874-4FA6-B87C-46A3E9292E8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92196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EC552-7251-4E47-B1CA-48BB02DAAFF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129919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18456-6D01-4C8A-AE7C-E5B151E95D5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01816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DF9AAED-23BC-425E-BAC3-9DD4D0BF89D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46716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73C5-B706-441B-9DB9-D70877D9B6D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286944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B1F60-8EF8-47EF-A039-4FB3205736E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286396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2F552-083D-4D13-A112-C93C49E20D5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40238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F65BB-9F4D-48A8-832B-1BE92ABB4DF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66344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6BDE0-6B02-4829-83DA-C58E001E927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76240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B7F679A-3263-480B-AB29-4A9C706F513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183274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98AAEA43-6DEC-46C4-BBA7-24CE11A66B88}" type="slidenum">
              <a:rPr lang="en-US" altLang="sr-Latn-RS"/>
              <a:pPr/>
              <a:t>‹#›</a:t>
            </a:fld>
            <a:endParaRPr lang="en-US" altLang="sr-Latn-R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2" r:id="rId2"/>
    <p:sldLayoutId id="2147483953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54" r:id="rId9"/>
    <p:sldLayoutId id="2147483948" r:id="rId10"/>
    <p:sldLayoutId id="2147483949" r:id="rId11"/>
    <p:sldLayoutId id="2147483950" r:id="rId12"/>
    <p:sldLayoutId id="214748395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76400"/>
            <a:ext cx="8229600" cy="36576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endParaRPr lang="en-US" altLang="sr-Latn-RS" sz="3600" b="1" dirty="0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endParaRPr lang="en-US" altLang="sr-Latn-RS" sz="3600" b="1" dirty="0" smtClean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r>
              <a:rPr lang="en-US" altLang="sr-Latn-RS" sz="36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ORGANIZATION AND FUNCTION OF THE HUMAN GENOME</a:t>
            </a:r>
            <a:endParaRPr lang="sr-Cyrl-CS" altLang="sr-Latn-RS" b="1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sr-Latn-RS" b="1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6278"/>
    </mc:Choice>
    <mc:Fallback>
      <p:transition spd="slow" advTm="4627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19138"/>
          </a:xfrm>
        </p:spPr>
        <p:txBody>
          <a:bodyPr/>
          <a:lstStyle/>
          <a:p>
            <a:pPr algn="ctr" eaLnBrk="1" hangingPunct="1"/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Chromosomes under the microscope</a:t>
            </a:r>
            <a:endParaRPr lang="en-GB" altLang="sr-Latn-RS" sz="32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363" name="Object 8"/>
          <p:cNvGraphicFramePr>
            <a:graphicFrameLocks noGrp="1" noChangeAspect="1"/>
          </p:cNvGraphicFramePr>
          <p:nvPr>
            <p:ph idx="4294967295"/>
          </p:nvPr>
        </p:nvGraphicFramePr>
        <p:xfrm>
          <a:off x="4500563" y="1052513"/>
          <a:ext cx="4643437" cy="4752975"/>
        </p:xfrm>
        <a:graphic>
          <a:graphicData uri="http://schemas.openxmlformats.org/presentationml/2006/ole">
            <p:oleObj spid="_x0000_s15375" r:id="rId3" imgW="4868293" imgH="4985366" progId="">
              <p:embed/>
            </p:oleObj>
          </a:graphicData>
        </a:graphic>
      </p:graphicFrame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sr-Latn-RS" altLang="sr-Latn-RS">
              <a:latin typeface="Tahoma" panose="020B0604030504040204" pitchFamily="34" charset="0"/>
            </a:endParaRP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0973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5288" y="1341438"/>
            <a:ext cx="14398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sr-Latn-RS" sz="1400" b="1">
                <a:solidFill>
                  <a:srgbClr val="C00000"/>
                </a:solidFill>
              </a:rPr>
              <a:t>METAPHASE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19200" y="1524000"/>
            <a:ext cx="533400" cy="3048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337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52600"/>
            <a:ext cx="7851648" cy="1828800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sr-Cyrl-CS" sz="36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Chemical composition of chromosomes </a:t>
            </a:r>
            <a: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</a:br>
            <a:endParaRPr lang="en-US" sz="3600" dirty="0" smtClean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333"/>
    </mc:Choice>
    <mc:Fallback>
      <p:transition spd="slow" advTm="733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en-U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Prokaryotes</a:t>
            </a:r>
            <a:endParaRPr lang="sr-Cyrl-CS" altLang="sr-Latn-RS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  <a:endParaRPr lang="en-US" altLang="sr-Latn-R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en-U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Eukaryotes</a:t>
            </a:r>
            <a:endParaRPr lang="sr-Cyrl-CS" altLang="sr-Latn-RS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endParaRPr lang="en-US" altLang="sr-Latn-R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626"/>
    </mc:Choice>
    <mc:Fallback>
      <p:transition spd="slow" advTm="3762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Chromosomal </a:t>
            </a:r>
            <a:r>
              <a:rPr lang="en-U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endParaRPr lang="en-US" altLang="sr-Latn-R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sr-Cyrl-CS" altLang="sr-Latn-R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sr-Latn-RS" sz="3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</a:t>
            </a:r>
            <a:endParaRPr lang="sr-Cyrl-CS" altLang="sr-Latn-RS" sz="3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2. </a:t>
            </a:r>
            <a:r>
              <a:rPr lang="en-US" altLang="sr-Latn-RS" sz="3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Nonhistone</a:t>
            </a:r>
            <a:endParaRPr lang="sr-Cyrl-CS" altLang="sr-Latn-RS" sz="3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6225"/>
    </mc:Choice>
    <mc:Fallback>
      <p:transition spd="slow" advTm="1622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endParaRPr lang="en-US" altLang="sr-Latn-R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are short proteins composed of 100 to 200 amino acids.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are highly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 basic proteins 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abundant in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 lysine and 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arginine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residues (</a:t>
            </a:r>
            <a:r>
              <a:rPr lang="sr-Cyrl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20-30%</a:t>
            </a:r>
            <a:r>
              <a:rPr lang="en-U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functions: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of chromatin</a:t>
            </a:r>
            <a:endParaRPr lang="en-US" alt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Inhibition of transcription</a:t>
            </a:r>
            <a:endParaRPr lang="sr-Cyrl-CS" alt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Five major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classes of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exist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H1</a:t>
            </a: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H2A, H2B, H3, </a:t>
            </a: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</a:t>
            </a:r>
            <a:r>
              <a:rPr lang="en-U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H2A, H2B, H3 and H4 are known as the 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en-US" altLang="sr-Latn-R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while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H1 is known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the 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linker </a:t>
            </a:r>
            <a:r>
              <a:rPr lang="en-US" altLang="sr-Latn-R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1609"/>
    </mc:Choice>
    <mc:Fallback>
      <p:transition spd="slow" advTm="9160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7" y="856488"/>
            <a:ext cx="8305801" cy="1143000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sr-Latn-C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ucleosome</a:t>
            </a:r>
            <a:r>
              <a:rPr lang="sr-Latn-C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basic repetitive sequence of chromatin (</a:t>
            </a:r>
            <a:r>
              <a:rPr lang="en-US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octamer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5" descr="nucleos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706"/>
          <a:stretch>
            <a:fillRect/>
          </a:stretch>
        </p:blipFill>
        <p:spPr bwMode="auto">
          <a:xfrm>
            <a:off x="3581400" y="2362200"/>
            <a:ext cx="5562600" cy="357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743200"/>
            <a:ext cx="365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An </a:t>
            </a:r>
            <a:r>
              <a:rPr lang="en-US" sz="2400" dirty="0" err="1" smtClean="0">
                <a:cs typeface="Arial" pitchFamily="34" charset="0"/>
              </a:rPr>
              <a:t>octamer</a:t>
            </a:r>
            <a:r>
              <a:rPr lang="en-US" sz="2400" dirty="0" smtClean="0">
                <a:cs typeface="Arial" pitchFamily="34" charset="0"/>
              </a:rPr>
              <a:t> of two sets of four </a:t>
            </a:r>
            <a:r>
              <a:rPr lang="en-US" sz="2400" dirty="0" err="1" smtClean="0">
                <a:cs typeface="Arial" pitchFamily="34" charset="0"/>
              </a:rPr>
              <a:t>histone</a:t>
            </a:r>
            <a:r>
              <a:rPr lang="en-US" sz="2400" dirty="0" smtClean="0">
                <a:cs typeface="Arial" pitchFamily="34" charset="0"/>
              </a:rPr>
              <a:t> cores </a:t>
            </a:r>
            <a:r>
              <a:rPr lang="en-US" sz="2400" dirty="0" smtClean="0">
                <a:cs typeface="Arial" pitchFamily="34" charset="0"/>
              </a:rPr>
              <a:t>(H2A</a:t>
            </a:r>
            <a:r>
              <a:rPr lang="en-US" sz="2400" dirty="0" smtClean="0">
                <a:cs typeface="Arial" pitchFamily="34" charset="0"/>
              </a:rPr>
              <a:t>, </a:t>
            </a:r>
            <a:r>
              <a:rPr lang="en-US" sz="2400" dirty="0" smtClean="0">
                <a:cs typeface="Arial" pitchFamily="34" charset="0"/>
              </a:rPr>
              <a:t>H2B</a:t>
            </a:r>
            <a:r>
              <a:rPr lang="en-US" sz="2400" dirty="0" smtClean="0">
                <a:cs typeface="Arial" pitchFamily="34" charset="0"/>
              </a:rPr>
              <a:t>, </a:t>
            </a:r>
            <a:r>
              <a:rPr lang="en-US" sz="2400" dirty="0" smtClean="0">
                <a:cs typeface="Arial" pitchFamily="34" charset="0"/>
              </a:rPr>
              <a:t>H3</a:t>
            </a:r>
            <a:r>
              <a:rPr lang="en-US" sz="2400" dirty="0" smtClean="0">
                <a:cs typeface="Arial" pitchFamily="34" charset="0"/>
              </a:rPr>
              <a:t>, and </a:t>
            </a:r>
            <a:r>
              <a:rPr lang="en-US" sz="2400" dirty="0" smtClean="0">
                <a:cs typeface="Arial" pitchFamily="34" charset="0"/>
              </a:rPr>
              <a:t>H4</a:t>
            </a:r>
            <a:r>
              <a:rPr lang="en-US" sz="2400" dirty="0" smtClean="0">
                <a:cs typeface="Arial" pitchFamily="34" charset="0"/>
              </a:rPr>
              <a:t>) bind to DNA and function as "anchors" around which the strands are </a:t>
            </a:r>
            <a:r>
              <a:rPr lang="en-US" sz="2400" dirty="0" smtClean="0">
                <a:cs typeface="Arial" pitchFamily="34" charset="0"/>
              </a:rPr>
              <a:t>wound.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6748"/>
    </mc:Choice>
    <mc:Fallback>
      <p:transition spd="slow" advTm="7674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Nonhistone proteins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9154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They have a small number of classes and are represented in a small percentage.</a:t>
            </a:r>
            <a:endParaRPr lang="sr-Cyrl-CS" altLang="sr-Latn-RS" sz="2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Function: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altLang="sr-Latn-R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1.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elements of chromatin (determine the shape of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2.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RNA synthesis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3.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DNA replication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4.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cell division</a:t>
            </a: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8917"/>
    </mc:Choice>
    <mc:Fallback>
      <p:transition spd="slow" advTm="6891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AutoShape 4" descr="Define a non-histone protien and also its structure - Biology - Molecular  Basis of Inheritance - 11601559 | Meritnati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6" name="AutoShape 6" descr="Define a non-histone protien and also its structure - Biology - Molecular  Basis of Inheritance - 11601559 | Meritnati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AutoShape 8" descr="Answered: H2B НЗ Histone octamer нз 11 nm DNA H2A… | bartleb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0" name="AutoShape 10" descr="H2B&#10;НЗ&#10;Histone octamer&#10;нз&#10;11 nm&#10;DNA&#10;H2A&#10;НА&#10;Linker region&#10;Н2В&#10;Н2А&#10;Globular&#10;domain&#10;One&#10;histone&#10;protein&#10;Amino&#10;terminal&#10;Nucleosome-&#10;tail&#10;8 histone proteins +&#10;146 or 147 base&#10;pairs of DNA&#10;(a) Nucleosomes showing core histone proteins&#10;сoге&#10;(b) Molecular model for nucleosome structure&#10;Histone&#10;octamer&#10;Nonhistone&#10;proteins&#10;Linker&#10;FIGURE 10.10 Nucleosome structure. (a) A nucleosome con-&#10;histone (H1)&#10;sists of 146 or 147 bp of DNA wrapped around an octamer of core histone&#10;proteins. (b) A model for the structure of a nucleosome as determined by&#10;X-ray crystallography. The drawing shows two views of a nucleosome&#10;Linker&#10;that are at right angles to each other. (c) The linker region of DNA&#10;connects adjacent nucleosomes. The linker histone H1 and nonhistone&#10;proteins also bind to this linker region.&#10;DNA&#10;(b): © Laguna Design/SPL/Science Source&#10;(C) Nucleosomes showing linker histones&#10;and nonhistone proteins&#10;CONCEPT CHECK: What is the diameter of a nucleosome?&#10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71" name="Picture 11" descr="D:\Users\Korisnik\Desktop\48580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558307" cy="542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Chromosome topography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4191000" cy="4389437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sr-Cyrl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basic unit of chromosome structure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</a:t>
            </a:r>
            <a:r>
              <a:rPr lang="en-U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fiber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chromoneme</a:t>
            </a:r>
            <a:endParaRPr lang="en-US" altLang="sr-Latn-RS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02" name="Picture 2" descr="Aging cells lose their grip on DNA rogu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4724400" cy="50174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316"/>
    </mc:Choice>
    <mc:Fallback>
      <p:transition spd="slow" advTm="2031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chromat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38200"/>
            <a:ext cx="4572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114300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/>
              <a:t>DNA wraps around </a:t>
            </a:r>
            <a:r>
              <a:rPr lang="en-US" sz="2200" dirty="0" err="1" smtClean="0"/>
              <a:t>histone</a:t>
            </a:r>
            <a:r>
              <a:rPr lang="en-US" sz="2200" dirty="0" smtClean="0"/>
              <a:t> proteins, forming </a:t>
            </a:r>
            <a:r>
              <a:rPr lang="en-US" sz="2200" dirty="0" err="1" smtClean="0"/>
              <a:t>nucleosomes</a:t>
            </a:r>
            <a:r>
              <a:rPr lang="en-US" sz="2200" dirty="0" smtClean="0"/>
              <a:t> and the so-called beads on a string </a:t>
            </a:r>
            <a:r>
              <a:rPr lang="en-US" sz="2200" dirty="0" smtClean="0"/>
              <a:t>structure.</a:t>
            </a:r>
          </a:p>
          <a:p>
            <a:endParaRPr lang="en-US" sz="2200" dirty="0" smtClean="0"/>
          </a:p>
          <a:p>
            <a:r>
              <a:rPr lang="en-US" sz="2200" dirty="0" smtClean="0"/>
              <a:t>Multiple </a:t>
            </a:r>
            <a:r>
              <a:rPr lang="en-US" sz="2200" dirty="0" err="1" smtClean="0"/>
              <a:t>histones</a:t>
            </a:r>
            <a:r>
              <a:rPr lang="en-US" sz="2200" dirty="0" smtClean="0"/>
              <a:t> wrap into a 30-nanometer fiber consisting of </a:t>
            </a:r>
            <a:r>
              <a:rPr lang="en-US" sz="2200" dirty="0" err="1" smtClean="0"/>
              <a:t>nucleosome</a:t>
            </a:r>
            <a:r>
              <a:rPr lang="en-US" sz="2200" dirty="0" smtClean="0"/>
              <a:t> arrays in their most compact form (heterochromatin</a:t>
            </a:r>
            <a:r>
              <a:rPr lang="en-US" sz="2200" dirty="0" smtClean="0"/>
              <a:t>).</a:t>
            </a:r>
          </a:p>
          <a:p>
            <a:endParaRPr lang="en-US" sz="2200" dirty="0" smtClean="0"/>
          </a:p>
          <a:p>
            <a:r>
              <a:rPr lang="en-US" sz="2200" dirty="0" smtClean="0"/>
              <a:t>Higher-level DNA </a:t>
            </a:r>
            <a:r>
              <a:rPr lang="en-US" sz="2200" dirty="0" err="1" smtClean="0"/>
              <a:t>supercoiling</a:t>
            </a:r>
            <a:r>
              <a:rPr lang="en-US" sz="2200" dirty="0" smtClean="0"/>
              <a:t> of the 30-nm fiber produces the metaphase chromosome (during mitosis and meiosis).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52878"/>
    </mc:Choice>
    <mc:Fallback>
      <p:transition spd="slow" advTm="25287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200400"/>
            <a:ext cx="8675687" cy="2895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basic task of </a:t>
            </a:r>
            <a:r>
              <a:rPr lang="en-US" altLang="sr-Latn-R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cytogenetics</a:t>
            </a:r>
            <a:r>
              <a:rPr lang="en-US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is to study the </a:t>
            </a:r>
            <a:r>
              <a:rPr lang="en-US" alt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appearance and behavior of chromosomes </a:t>
            </a:r>
            <a:r>
              <a:rPr lang="en-US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different phases of the cell cycle</a:t>
            </a:r>
            <a:endParaRPr lang="en-US" alt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057400"/>
            <a:ext cx="7543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 sz="32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CYTOGENETIC </a:t>
            </a:r>
            <a:r>
              <a:rPr lang="en-US" altLang="sr-Latn-RS" sz="2800" dirty="0" smtClean="0">
                <a:cs typeface="Arial" panose="020B0604020202020204" pitchFamily="34" charset="0"/>
              </a:rPr>
              <a:t>- a science that combines knowledge from genetics and cytology</a:t>
            </a:r>
            <a:endParaRPr lang="sr-Cyrl-CS" altLang="sr-Latn-RS" sz="280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053"/>
    </mc:Choice>
    <mc:Fallback>
      <p:transition spd="slow" advTm="1905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algn="ctr" eaLnBrk="1" hangingPunct="1"/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metaphase chromosome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52400" y="1981200"/>
            <a:ext cx="7848600" cy="45307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AutoNum type="arabicPeriod"/>
            </a:pP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Centromere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Heterochromatin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euchromatin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constriction</a:t>
            </a:r>
          </a:p>
          <a:p>
            <a:pPr marL="609600" indent="-609600" eaLnBrk="1" hangingPunct="1"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Telomeres</a:t>
            </a:r>
          </a:p>
          <a:p>
            <a:pPr marL="609600" indent="-609600" eaLnBrk="1" hangingPunct="1"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Satellites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acrocentric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0" name="Picture 11" descr="ChromoIllustration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1262" y="2057400"/>
            <a:ext cx="2852738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864"/>
    </mc:Choice>
    <mc:Fallback>
      <p:transition spd="slow" advTm="4586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173932main_Chromosom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67200"/>
            <a:ext cx="28956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6324600" cy="1447800"/>
          </a:xfrm>
        </p:spPr>
        <p:txBody>
          <a:bodyPr/>
          <a:lstStyle/>
          <a:p>
            <a:pPr algn="ctr" eaLnBrk="1" hangingPunct="1"/>
            <a:r>
              <a:rPr lang="sr-Cyrl-CS" altLang="sr-Latn-R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sr-Latn-R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Centromere</a:t>
            </a:r>
            <a:r>
              <a:rPr lang="sr-Cyrl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primary constriction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304800" y="3657600"/>
            <a:ext cx="6553200" cy="2209800"/>
          </a:xfrm>
        </p:spPr>
        <p:txBody>
          <a:bodyPr/>
          <a:lstStyle/>
          <a:p>
            <a:pPr eaLnBrk="1" hangingPunct="1"/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chromosome with a larger number of </a:t>
            </a:r>
            <a:r>
              <a:rPr lang="en-US" altLang="sr-Latn-R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centromeres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a polycentric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</a:p>
          <a:p>
            <a:pPr eaLnBrk="1" hangingPunct="1"/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Polycentric chromosome does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 arise spontaneously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often as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result of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irradiation)</a:t>
            </a:r>
            <a:endParaRPr lang="en-US" altLang="sr-Latn-RS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9" name="Rectangle 12"/>
          <p:cNvSpPr>
            <a:spLocks noGrp="1" noChangeArrowheads="1"/>
          </p:cNvSpPr>
          <p:nvPr>
            <p:ph sz="quarter" idx="2"/>
          </p:nvPr>
        </p:nvSpPr>
        <p:spPr>
          <a:xfrm>
            <a:off x="304800" y="2362200"/>
            <a:ext cx="8305800" cy="1371600"/>
          </a:xfrm>
        </p:spPr>
        <p:txBody>
          <a:bodyPr/>
          <a:lstStyle/>
          <a:p>
            <a:pPr eaLnBrk="1" hangingPunct="1"/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Normally, chromosomes contain one </a:t>
            </a:r>
            <a:r>
              <a:rPr lang="en-US" altLang="sr-Latn-R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centromere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ensures proper segregation of chromosomes during cell division</a:t>
            </a: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562600" y="4495800"/>
            <a:ext cx="2590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631" name="Picture 9" descr="fc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8888" y="0"/>
            <a:ext cx="280511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8138"/>
    </mc:Choice>
    <mc:Fallback>
      <p:transition spd="slow" advTm="8813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acrocentr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556" b="25847"/>
          <a:stretch>
            <a:fillRect/>
          </a:stretch>
        </p:blipFill>
        <p:spPr bwMode="auto">
          <a:xfrm>
            <a:off x="671945" y="930275"/>
            <a:ext cx="7848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2494"/>
    </mc:Choice>
    <mc:Fallback>
      <p:transition spd="slow" advTm="82494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>
          <a:xfrm>
            <a:off x="0" y="1524000"/>
            <a:ext cx="88392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sr-Latn-RS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Heterochromatin– </a:t>
            </a:r>
            <a:endParaRPr lang="en-US" altLang="sr-Latn-RS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rich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AT pairs-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condensed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altLang="sr-Latn-R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interphase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replicates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late in S phase-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functionally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inactive</a:t>
            </a:r>
            <a:endParaRPr lang="sr-Cyrl-CS" altLang="sr-Latn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sr-Latn-RS" sz="3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Euchromatin</a:t>
            </a:r>
            <a:r>
              <a:rPr lang="en-US" altLang="sr-Latn-RS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endParaRPr lang="en-US" altLang="sr-Latn-RS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rich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CG pairs-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sr-Latn-R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decondensed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altLang="sr-Latn-R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interphase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replicates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early in S phase- </a:t>
            </a:r>
            <a:endParaRPr lang="en-US" alt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functionally </a:t>
            </a:r>
            <a:r>
              <a:rPr lang="en-US" alt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endParaRPr lang="en-US" altLang="sr-Latn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324600" cy="1447800"/>
          </a:xfrm>
        </p:spPr>
        <p:txBody>
          <a:bodyPr/>
          <a:lstStyle/>
          <a:p>
            <a:pPr algn="ctr" eaLnBrk="1" hangingPunct="1"/>
            <a:r>
              <a:rPr lang="sr-Cyrl-C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hromatin</a:t>
            </a:r>
            <a:r>
              <a:rPr lang="sr-Cyrl-CS" altLang="sr-Latn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058" name="Picture 2" descr="Euchromatin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05000"/>
            <a:ext cx="4490356" cy="39814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9526"/>
    </mc:Choice>
    <mc:Fallback>
      <p:transition spd="slow" advTm="139526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constriction</a:t>
            </a:r>
            <a:endParaRPr lang="en-US" altLang="sr-Latn-R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09800"/>
            <a:ext cx="7543800" cy="43894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sr-Cyrl-C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Cyrl-CS" altLang="sr-Latn-RS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None/>
            </a:pPr>
            <a:r>
              <a:rPr lang="en-U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Some parts of these constrictions indicate sites of nucleolus formation and are called </a:t>
            </a:r>
            <a:r>
              <a:rPr lang="en-U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altLang="sr-Latn-R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nucleolar</a:t>
            </a:r>
            <a:r>
              <a:rPr lang="en-U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organizing regions"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(NORs)</a:t>
            </a:r>
            <a:endParaRPr lang="sr-Cyrl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NORs </a:t>
            </a:r>
            <a:r>
              <a:rPr lang="en-U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occur in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None/>
            </a:pPr>
            <a:r>
              <a:rPr lang="sr-Latn-CS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arm of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6, 9, 16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chromosomes,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arms of </a:t>
            </a:r>
            <a:r>
              <a:rPr lang="en-US" altLang="sr-Latn-R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acrocentric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chromosomes 13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14, 15, 21, 22)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9230"/>
    </mc:Choice>
    <mc:Fallback>
      <p:transition spd="slow" advTm="7923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Telomeres</a:t>
            </a:r>
            <a:endParaRPr lang="en-US" altLang="sr-Latn-R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Ends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chromosomes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contain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palindromic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DNA sequences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GGG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Function</a:t>
            </a:r>
            <a:r>
              <a:rPr lang="sr-Latn-CS" sz="2400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b="1" u="sng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AutoNum type="arabicPeriod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maintaining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linear integrity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chromosomes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AutoNum type="arabicPeriod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connecting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chromosomes to the nuclear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membrane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AutoNum type="arabicPeriod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change during development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934"/>
    </mc:Choice>
    <mc:Fallback>
      <p:transition spd="slow" advTm="80934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altLang="sr-Latn-RS" sz="36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Satelites</a:t>
            </a:r>
            <a:endParaRPr lang="en-US" altLang="sr-Latn-R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6" descr="fjl127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917" t="54118"/>
          <a:stretch>
            <a:fillRect/>
          </a:stretch>
        </p:blipFill>
        <p:spPr bwMode="auto">
          <a:xfrm>
            <a:off x="609600" y="2590800"/>
            <a:ext cx="4953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66800" y="21336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They are observed in </a:t>
            </a:r>
            <a:r>
              <a:rPr lang="en-US" sz="2000" dirty="0" err="1" smtClean="0"/>
              <a:t>acrocentric</a:t>
            </a:r>
            <a:r>
              <a:rPr lang="en-US" sz="2000" dirty="0" smtClean="0"/>
              <a:t> </a:t>
            </a:r>
            <a:r>
              <a:rPr lang="en-US" sz="2000" dirty="0" smtClean="0"/>
              <a:t>chromosomes, located in the short </a:t>
            </a:r>
            <a:r>
              <a:rPr lang="en-US" sz="2000" dirty="0" smtClean="0"/>
              <a:t>arm.</a:t>
            </a:r>
            <a:endParaRPr lang="en-US" sz="2000" dirty="0"/>
          </a:p>
        </p:txBody>
      </p:sp>
      <p:pic>
        <p:nvPicPr>
          <p:cNvPr id="41986" name="Picture 2" descr="Acrocentric chromosome - Escho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76600"/>
            <a:ext cx="2352675" cy="28003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2637"/>
    </mc:Choice>
    <mc:Fallback>
      <p:transition spd="slow" advTm="3263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sr-Latn-R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hromosomes</a:t>
            </a:r>
            <a:endParaRPr lang="en-US" altLang="sr-Latn-R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There are 23 pairs of chromosomes (</a:t>
            </a:r>
            <a:r>
              <a:rPr lang="en-US" alt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diploid set of chromosomes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 in human body cells: 22 pairs are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autosomal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chromosomes, and one pair are sex chromosomes.</a:t>
            </a: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Female - </a:t>
            </a:r>
            <a:r>
              <a:rPr lang="en-U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XX sex </a:t>
            </a:r>
            <a:r>
              <a:rPr lang="en-U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Male - </a:t>
            </a:r>
            <a:r>
              <a:rPr lang="en-U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XY sex chromosomes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8481"/>
    </mc:Choice>
    <mc:Fallback>
      <p:transition spd="slow" advTm="3848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sr-Latn-R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sr-Latn-RS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Karyotype</a:t>
            </a:r>
            <a:r>
              <a:rPr lang="sr-Latn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sr-Latn-R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sr-Latn-R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aryogram</a:t>
            </a:r>
            <a:r>
              <a:rPr lang="sr-Latn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sr-Latn-R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diogram</a:t>
            </a:r>
            <a:r>
              <a:rPr lang="en-U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Karyotype</a:t>
            </a:r>
            <a:r>
              <a:rPr lang="en-U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represents the set of all chromosomes in a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None/>
            </a:pPr>
            <a:r>
              <a:rPr lang="en-US" altLang="sr-Latn-RS" sz="2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Karyogram</a:t>
            </a:r>
            <a:r>
              <a:rPr lang="en-U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we get when chromosomes are photographed, cut and sorted by shape and size (arranged in homologous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pairs)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Idiogram</a:t>
            </a:r>
            <a:r>
              <a:rPr lang="en-U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is a schematic representation of chromosome regions and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subregions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9916"/>
    </mc:Choice>
    <mc:Fallback>
      <p:transition spd="slow" advTm="7991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7696200" cy="11430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Human </a:t>
            </a: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karyotype</a:t>
            </a:r>
            <a:endParaRPr lang="sr-Latn-CS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5" descr="karyotype"/>
          <p:cNvPicPr>
            <a:picLocks noChangeAspect="1" noChangeArrowheads="1"/>
          </p:cNvPicPr>
          <p:nvPr/>
        </p:nvPicPr>
        <p:blipFill>
          <a:blip r:embed="rId2" cstate="print">
            <a:lum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5210175" cy="493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1867"/>
    </mc:Choice>
    <mc:Fallback>
      <p:transition spd="slow" advTm="4186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karyocolor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700" y="1049338"/>
            <a:ext cx="7632700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305800" cy="990600"/>
          </a:xfrm>
        </p:spPr>
        <p:txBody>
          <a:bodyPr/>
          <a:lstStyle/>
          <a:p>
            <a:pPr algn="ctr" eaLnBrk="1" hangingPunct="1"/>
            <a:r>
              <a:rPr lang="sr-Latn-C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</a:t>
            </a:r>
            <a:r>
              <a:rPr lang="en-US" altLang="sr-Latn-RS" sz="3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karyogram</a:t>
            </a:r>
            <a:endParaRPr lang="en-US" altLang="sr-Latn-R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532"/>
    </mc:Choice>
    <mc:Fallback>
      <p:transition spd="slow" advTm="8053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k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16000"/>
            <a:ext cx="6781800" cy="561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305800" cy="10668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Human </a:t>
            </a:r>
            <a:r>
              <a:rPr lang="en-US" sz="3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idiogram</a:t>
            </a:r>
            <a:endParaRPr lang="en-US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399"/>
    </mc:Choice>
    <mc:Fallback>
      <p:transition spd="slow" advTm="1139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389438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en-US" altLang="sr-Latn-R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Basic method in </a:t>
            </a:r>
            <a:r>
              <a:rPr lang="en-US" altLang="sr-Latn-RS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cytogenetics</a:t>
            </a:r>
            <a:r>
              <a:rPr lang="en-US" altLang="sr-Latn-R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sr-Latn-R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Peripheral </a:t>
            </a:r>
            <a:r>
              <a:rPr lang="en-US" altLang="sr-Latn-R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blood lymphocyte </a:t>
            </a:r>
            <a:r>
              <a:rPr lang="en-US" altLang="sr-Latn-R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culture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sr-Latn-RS" sz="2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sr-Latn-RS" sz="2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Procedure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 obtaining microscopic preparations of human chromosomes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Cultivation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of peripheral blood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lymphocytes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of microscopic preparations</a:t>
            </a:r>
            <a:endParaRPr lang="sr-Cyrl-CS" altLang="sr-Latn-RS" sz="2200" dirty="0" smtClean="0"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sr-Cyrl-CS" altLang="sr-Latn-RS" sz="2200" dirty="0" smtClean="0">
              <a:latin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altLang="sr-Latn-RS" sz="2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1154"/>
    </mc:Choice>
    <mc:Fallback>
      <p:transition spd="slow" advTm="4115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 descr="1104a-e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3729580" y="1447800"/>
            <a:ext cx="5162452" cy="5068888"/>
          </a:xfr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sr-Cyrl-CS" altLang="sr-Latn-RS" dirty="0" smtClean="0"/>
              <a:t>           </a:t>
            </a:r>
          </a:p>
          <a:p>
            <a:pPr eaLnBrk="1" hangingPunct="1"/>
            <a:endParaRPr lang="sr-Cyrl-CS" altLang="sr-Latn-RS" dirty="0" smtClean="0"/>
          </a:p>
          <a:p>
            <a:pPr eaLnBrk="1" hangingPunct="1"/>
            <a:endParaRPr lang="sr-Cyrl-CS" altLang="sr-Latn-RS" dirty="0" smtClean="0"/>
          </a:p>
          <a:p>
            <a:pPr eaLnBrk="1" hangingPunct="1"/>
            <a:endParaRPr lang="sr-Cyrl-CS" altLang="sr-Latn-RS" dirty="0" smtClean="0"/>
          </a:p>
          <a:p>
            <a:pPr eaLnBrk="1" hangingPunct="1"/>
            <a:endParaRPr lang="sr-Cyrl-CS" altLang="sr-Latn-RS" dirty="0" smtClean="0"/>
          </a:p>
          <a:p>
            <a:pPr eaLnBrk="1" hangingPunct="1"/>
            <a:endParaRPr lang="sr-Cyrl-CS" altLang="sr-Latn-R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dirty="0" smtClean="0">
                <a:solidFill>
                  <a:schemeClr val="bg1"/>
                </a:solidFill>
              </a:rPr>
              <a:t>  Препарација хромозома</a:t>
            </a:r>
            <a:endParaRPr lang="en-US" altLang="sr-Latn-RS" dirty="0" smtClean="0">
              <a:solidFill>
                <a:schemeClr val="bg1"/>
              </a:solidFill>
            </a:endParaRPr>
          </a:p>
        </p:txBody>
      </p:sp>
      <p:pic>
        <p:nvPicPr>
          <p:cNvPr id="16386" name="Picture 2" descr="A Karyotyping Protocol For Peripheral Blood Lymphocyte C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75963"/>
            <a:ext cx="3533775" cy="6182037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91000" y="457200"/>
            <a:ext cx="4953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sr-Latn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Lymphocyte culture</a:t>
            </a:r>
            <a:endParaRPr kumimoji="0" lang="en-GB" altLang="sr-Latn-R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034"/>
    </mc:Choice>
    <mc:Fallback>
      <p:transition spd="slow" advTm="101034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1312</TotalTime>
  <Words>371</Words>
  <Application>Microsoft Office PowerPoint</Application>
  <PresentationFormat>On-screen Show (4:3)</PresentationFormat>
  <Paragraphs>125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Slide 1</vt:lpstr>
      <vt:lpstr>Slide 2</vt:lpstr>
      <vt:lpstr> Chromosomes</vt:lpstr>
      <vt:lpstr>  Karyotype, karyogram, idiogram  </vt:lpstr>
      <vt:lpstr>Human karyotype</vt:lpstr>
      <vt:lpstr>  Human karyogram</vt:lpstr>
      <vt:lpstr>  Human idiogram</vt:lpstr>
      <vt:lpstr>Slide 8</vt:lpstr>
      <vt:lpstr>Slide 9</vt:lpstr>
      <vt:lpstr>Chromosomes under the microscope</vt:lpstr>
      <vt:lpstr>  Chemical composition of chromosomes   </vt:lpstr>
      <vt:lpstr>Slide 12</vt:lpstr>
      <vt:lpstr> Chromosomal proteins</vt:lpstr>
      <vt:lpstr>Histones</vt:lpstr>
      <vt:lpstr> Nucleosome - basic repetitive sequence of chromatin (octamer)</vt:lpstr>
      <vt:lpstr>Nonhistone proteins</vt:lpstr>
      <vt:lpstr>Slide 17</vt:lpstr>
      <vt:lpstr>Chromosome topography</vt:lpstr>
      <vt:lpstr>Slide 19</vt:lpstr>
      <vt:lpstr>The metaphase chromosome</vt:lpstr>
      <vt:lpstr>1. Centromere  primary constriction</vt:lpstr>
      <vt:lpstr>Slide 22</vt:lpstr>
      <vt:lpstr>2. Chromatin </vt:lpstr>
      <vt:lpstr>3. Secondary constriction</vt:lpstr>
      <vt:lpstr>4. Telomeres</vt:lpstr>
      <vt:lpstr>5. Satelites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CITOGENETIKA</dc:title>
  <dc:creator>prodekan 01</dc:creator>
  <cp:lastModifiedBy>Korisnik</cp:lastModifiedBy>
  <cp:revision>203</cp:revision>
  <dcterms:created xsi:type="dcterms:W3CDTF">2005-09-14T10:09:48Z</dcterms:created>
  <dcterms:modified xsi:type="dcterms:W3CDTF">2022-10-24T11:11:26Z</dcterms:modified>
</cp:coreProperties>
</file>